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58" r:id="rId4"/>
    <p:sldId id="266" r:id="rId5"/>
    <p:sldId id="273" r:id="rId6"/>
    <p:sldId id="272" r:id="rId7"/>
    <p:sldId id="260" r:id="rId8"/>
    <p:sldId id="267" r:id="rId9"/>
    <p:sldId id="27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58" autoAdjust="0"/>
    <p:restoredTop sz="94434" autoAdjust="0"/>
  </p:normalViewPr>
  <p:slideViewPr>
    <p:cSldViewPr snapToGrid="0">
      <p:cViewPr varScale="1">
        <p:scale>
          <a:sx n="70" d="100"/>
          <a:sy n="70" d="100"/>
        </p:scale>
        <p:origin x="702" y="8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93E68A-E1AF-4A34-BD44-6FC0E69C6B5F}" type="datetimeFigureOut">
              <a:rPr lang="en-US" smtClean="0"/>
              <a:t>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B4F1AA-F624-4A28-BBBD-3E4540CF8E6B}" type="slidenum">
              <a:rPr lang="en-US" smtClean="0"/>
              <a:t>‹#›</a:t>
            </a:fld>
            <a:endParaRPr lang="en-US"/>
          </a:p>
        </p:txBody>
      </p:sp>
    </p:spTree>
    <p:extLst>
      <p:ext uri="{BB962C8B-B14F-4D97-AF65-F5344CB8AC3E}">
        <p14:creationId xmlns:p14="http://schemas.microsoft.com/office/powerpoint/2010/main" val="3275261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B4F1AA-F624-4A28-BBBD-3E4540CF8E6B}" type="slidenum">
              <a:rPr lang="en-US" smtClean="0"/>
              <a:t>1</a:t>
            </a:fld>
            <a:endParaRPr lang="en-US"/>
          </a:p>
        </p:txBody>
      </p:sp>
    </p:spTree>
    <p:extLst>
      <p:ext uri="{BB962C8B-B14F-4D97-AF65-F5344CB8AC3E}">
        <p14:creationId xmlns:p14="http://schemas.microsoft.com/office/powerpoint/2010/main" val="1218824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a:t>
            </a:r>
            <a:r>
              <a:rPr lang="en-US" dirty="0"/>
              <a:t>three states that we will be </a:t>
            </a:r>
            <a:r>
              <a:rPr lang="en-US" dirty="0" smtClean="0"/>
              <a:t>reviewed in the scope of practice when navigating the regulatory environment in Health Care. They include;</a:t>
            </a:r>
            <a:r>
              <a:rPr lang="en-US" baseline="0" dirty="0" smtClean="0"/>
              <a:t> </a:t>
            </a:r>
            <a:r>
              <a:rPr lang="en-US" sz="1200" b="0" i="0" u="none" strike="noStrike" kern="1200" dirty="0" smtClean="0">
                <a:solidFill>
                  <a:schemeClr val="tx1"/>
                </a:solidFill>
                <a:effectLst/>
                <a:latin typeface="+mn-lt"/>
                <a:ea typeface="+mn-ea"/>
                <a:cs typeface="+mn-cs"/>
              </a:rPr>
              <a:t>Virginia</a:t>
            </a:r>
            <a:r>
              <a:rPr lang="en-US" sz="1200" b="0" i="0" u="none" strike="noStrike" kern="1200" dirty="0">
                <a:solidFill>
                  <a:schemeClr val="tx1"/>
                </a:solidFill>
                <a:effectLst/>
                <a:latin typeface="+mn-lt"/>
                <a:ea typeface="+mn-ea"/>
                <a:cs typeface="+mn-cs"/>
              </a:rPr>
              <a:t>, North Carolina, and Tennessee.</a:t>
            </a:r>
          </a:p>
        </p:txBody>
      </p:sp>
      <p:sp>
        <p:nvSpPr>
          <p:cNvPr id="4" name="Slide Number Placeholder 3"/>
          <p:cNvSpPr>
            <a:spLocks noGrp="1"/>
          </p:cNvSpPr>
          <p:nvPr>
            <p:ph type="sldNum" sz="quarter" idx="10"/>
          </p:nvPr>
        </p:nvSpPr>
        <p:spPr/>
        <p:txBody>
          <a:bodyPr/>
          <a:lstStyle/>
          <a:p>
            <a:fld id="{31B4F1AA-F624-4A28-BBBD-3E4540CF8E6B}" type="slidenum">
              <a:rPr lang="en-US" smtClean="0"/>
              <a:t>2</a:t>
            </a:fld>
            <a:endParaRPr lang="en-US"/>
          </a:p>
        </p:txBody>
      </p:sp>
    </p:spTree>
    <p:extLst>
      <p:ext uri="{BB962C8B-B14F-4D97-AF65-F5344CB8AC3E}">
        <p14:creationId xmlns:p14="http://schemas.microsoft.com/office/powerpoint/2010/main" val="2453250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According to the ASRT.org (2018), the scope of practice is restricted to the ones that abide by the laws regarding the level of competency, experience as well as education qualifications. Although the scope of practice is in the form of tasks, they need to be formulated appropriately on an expanded ground. The practice may contain information like the definition and maintenance of intravenous (IV) access. However, the specifications can be suggested by following the policies of the institution, which can vary from different facilities. Professionals in the field of medicine, like doctors, are the ones to do the diagnostic and providing radiation treatments to patients with different kinds of diseases, including cancer. </a:t>
            </a:r>
          </a:p>
          <a:p>
            <a:pPr>
              <a:lnSpc>
                <a:spcPct val="150000"/>
              </a:lnSpc>
            </a:pPr>
            <a:r>
              <a:rPr lang="en-US" dirty="0" smtClean="0">
                <a:latin typeface="Times New Roman" panose="02020603050405020304" pitchFamily="18" charset="0"/>
                <a:cs typeface="Times New Roman" panose="02020603050405020304" pitchFamily="18" charset="0"/>
              </a:rPr>
              <a:t>They are supposed to be radiological technologist for a successful practice. The states might have different requirements for the radiological technologists to acquire their license, but they can be certified from educational institutions. There is a significant two-year program, one that is scheduled in hospital practice, and a certificate of completion is awarded and a two-year program that occurs in technical institutions. Additionally, there is a four-year program where one is awarded a bachelor's degree upon completion. Each state has different laws on the administration of licenses; for instance, some suggest that the applications should be delivered earlier to their administration, while others only need the verification of the ARRT exam results. </a:t>
            </a:r>
          </a:p>
          <a:p>
            <a:pPr>
              <a:lnSpc>
                <a:spcPct val="150000"/>
              </a:lnSpc>
            </a:pPr>
            <a:r>
              <a:rPr lang="en-US" dirty="0" smtClean="0">
                <a:latin typeface="Times New Roman" panose="02020603050405020304" pitchFamily="18" charset="0"/>
                <a:cs typeface="Times New Roman" panose="02020603050405020304" pitchFamily="18" charset="0"/>
              </a:rPr>
              <a:t>For example, in Virginia State, the radiologic technologist needs to have a working license, and if not, he/she must be employed by a hospital that has a working license. In Tennessee, radiological needs to have a certified license, and lastly, in North Carolina, there is no need for a license through ARRT. Individuals that recognize the scope of practice and certification of license are well educated with appropriate skills and proficiency for effective practice.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1B4F1AA-F624-4A28-BBBD-3E4540CF8E6B}" type="slidenum">
              <a:rPr lang="en-US" smtClean="0"/>
              <a:t>3</a:t>
            </a:fld>
            <a:endParaRPr lang="en-US"/>
          </a:p>
        </p:txBody>
      </p:sp>
    </p:spTree>
    <p:extLst>
      <p:ext uri="{BB962C8B-B14F-4D97-AF65-F5344CB8AC3E}">
        <p14:creationId xmlns:p14="http://schemas.microsoft.com/office/powerpoint/2010/main" val="328518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latin typeface="Times New Roman" panose="02020603050405020304" pitchFamily="18" charset="0"/>
                <a:cs typeface="Times New Roman" panose="02020603050405020304" pitchFamily="18" charset="0"/>
              </a:rPr>
              <a:t>State of Virginia: The law states that everyone who is a radiologic technologist must possess a working license unless he/she is working in a hospital with a license (Radiologic Technologist Advisory Board Frequently Asked Questions, </a:t>
            </a:r>
            <a:r>
              <a:rPr lang="en-US" b="0" dirty="0" err="1" smtClean="0">
                <a:latin typeface="Times New Roman" panose="02020603050405020304" pitchFamily="18" charset="0"/>
                <a:cs typeface="Times New Roman" panose="02020603050405020304" pitchFamily="18" charset="0"/>
              </a:rPr>
              <a:t>n.d.</a:t>
            </a:r>
            <a:r>
              <a:rPr lang="en-US" b="0" dirty="0" smtClean="0">
                <a:latin typeface="Times New Roman" panose="02020603050405020304" pitchFamily="18" charset="0"/>
                <a:cs typeface="Times New Roman" panose="02020603050405020304" pitchFamily="18" charset="0"/>
              </a:rPr>
              <a:t>).  Contrast media can be administered after consultation with and under the supervision of a physician. State of North Carolina: Patient care, patient management, and radiologic imaging procedures are done under the supervision of a radiologist.  May use radioactive substances or equipment that emits ionizing or nonionizing radiation for medical radiologic imaging as a licensed practitioner.</a:t>
            </a:r>
            <a:endParaRPr lang="en-US" b="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1B4F1AA-F624-4A28-BBBD-3E4540CF8E6B}" type="slidenum">
              <a:rPr lang="en-US" smtClean="0"/>
              <a:t>4</a:t>
            </a:fld>
            <a:endParaRPr lang="en-US"/>
          </a:p>
        </p:txBody>
      </p:sp>
    </p:spTree>
    <p:extLst>
      <p:ext uri="{BB962C8B-B14F-4D97-AF65-F5344CB8AC3E}">
        <p14:creationId xmlns:p14="http://schemas.microsoft.com/office/powerpoint/2010/main" val="885434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Times New Roman" panose="02020603050405020304" pitchFamily="18" charset="0"/>
                <a:cs typeface="Times New Roman" panose="02020603050405020304" pitchFamily="18" charset="0"/>
              </a:rPr>
              <a:t>State</a:t>
            </a:r>
            <a:r>
              <a:rPr lang="en-US"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of</a:t>
            </a:r>
            <a:r>
              <a:rPr lang="en-US"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Tennessee</a:t>
            </a:r>
            <a:r>
              <a:rPr lang="en-US" dirty="0" smtClean="0">
                <a:latin typeface="Times New Roman" panose="02020603050405020304" pitchFamily="18" charset="0"/>
                <a:cs typeface="Times New Roman" panose="02020603050405020304" pitchFamily="18" charset="0"/>
              </a:rPr>
              <a:t>: Radiology Technologist are referred to as assistants.  They may practice radiology assistance under the supervision of a radiologist.  They can administer intravenous contrast media or other prescribed medication under the supervision of a physician.  They must have a certification to practice and pass an examination.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1B4F1AA-F624-4A28-BBBD-3E4540CF8E6B}" type="slidenum">
              <a:rPr lang="en-US" smtClean="0"/>
              <a:t>5</a:t>
            </a:fld>
            <a:endParaRPr lang="en-US"/>
          </a:p>
        </p:txBody>
      </p:sp>
    </p:spTree>
    <p:extLst>
      <p:ext uri="{BB962C8B-B14F-4D97-AF65-F5344CB8AC3E}">
        <p14:creationId xmlns:p14="http://schemas.microsoft.com/office/powerpoint/2010/main" val="837678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In the State of Virginia and North Carolina and Tennessee, they can freely govern different media under a physicians’ control and observations. Still, he must be immediately and physically available by the licensed radiologic technologist. However, they require to have full certification from the state and cannot be performed with a partial certification. Technologists allow institutions to decide on whether they want to use unaccredited radiology technologists to administer contrast and dye. Although hospitals prefer radiology technologists that are accredited (Morrison and </a:t>
            </a:r>
            <a:r>
              <a:rPr lang="en-US" dirty="0" err="1" smtClean="0">
                <a:latin typeface="Times New Roman" panose="02020603050405020304" pitchFamily="18" charset="0"/>
                <a:cs typeface="Times New Roman" panose="02020603050405020304" pitchFamily="18" charset="0"/>
              </a:rPr>
              <a:t>Odle</a:t>
            </a:r>
            <a:r>
              <a:rPr lang="en-US" dirty="0" smtClean="0">
                <a:latin typeface="Times New Roman" panose="02020603050405020304" pitchFamily="18" charset="0"/>
                <a:cs typeface="Times New Roman" panose="02020603050405020304" pitchFamily="18" charset="0"/>
              </a:rPr>
              <a:t>, 2007).</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1B4F1AA-F624-4A28-BBBD-3E4540CF8E6B}" type="slidenum">
              <a:rPr lang="en-US" smtClean="0"/>
              <a:t>6</a:t>
            </a:fld>
            <a:endParaRPr lang="en-US"/>
          </a:p>
        </p:txBody>
      </p:sp>
    </p:spTree>
    <p:extLst>
      <p:ext uri="{BB962C8B-B14F-4D97-AF65-F5344CB8AC3E}">
        <p14:creationId xmlns:p14="http://schemas.microsoft.com/office/powerpoint/2010/main" val="368978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Intravenous governing of different materials in radiology brings about the aspect of defined intravenous protocols and procedures. In intravenous contrast media, the administration is allowed as a radiation therapy (RT) model in different clinical occasions but can lead to negative occasions. </a:t>
            </a:r>
          </a:p>
          <a:p>
            <a:r>
              <a:rPr lang="en-US" dirty="0" smtClean="0">
                <a:latin typeface="Times New Roman" panose="02020603050405020304" pitchFamily="18" charset="0"/>
                <a:cs typeface="Times New Roman" panose="02020603050405020304" pitchFamily="18" charset="0"/>
              </a:rPr>
              <a:t>For the safe administration of contrast media, the respective individuals, as well as those who do diagnostic imagining procedures, must know the indicators to use of contrast media because the tool requires proper management and care. </a:t>
            </a:r>
          </a:p>
          <a:p>
            <a:r>
              <a:rPr lang="en-US" dirty="0" smtClean="0">
                <a:latin typeface="Times New Roman" panose="02020603050405020304" pitchFamily="18" charset="0"/>
                <a:cs typeface="Times New Roman" panose="02020603050405020304" pitchFamily="18" charset="0"/>
              </a:rPr>
              <a:t>The radiology technologists can do the administration of intravenous contrast media, but when a physician guides them. The office of practice standards (ASRT) was founded in 2004, and it defines the practice and institutes the general principles to outline compliance.  The scope of practice for Radiologic technologist highlights elements of practice and its boundaries.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1B4F1AA-F624-4A28-BBBD-3E4540CF8E6B}" type="slidenum">
              <a:rPr lang="en-US" smtClean="0"/>
              <a:t>7</a:t>
            </a:fld>
            <a:endParaRPr lang="en-US"/>
          </a:p>
        </p:txBody>
      </p:sp>
    </p:spTree>
    <p:extLst>
      <p:ext uri="{BB962C8B-B14F-4D97-AF65-F5344CB8AC3E}">
        <p14:creationId xmlns:p14="http://schemas.microsoft.com/office/powerpoint/2010/main" val="1895070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Training in contrast administration: All States that administration of contrast media was allowed to be done by radiographers on the condition that they were under the guidance and control of a physician.  Training current employees can save costs for the organization as opposed to hiring new employees already trained. </a:t>
            </a:r>
          </a:p>
          <a:p>
            <a:r>
              <a:rPr lang="en-US" dirty="0" smtClean="0">
                <a:latin typeface="Times New Roman" panose="02020603050405020304" pitchFamily="18" charset="0"/>
                <a:cs typeface="Times New Roman" panose="02020603050405020304" pitchFamily="18" charset="0"/>
              </a:rPr>
              <a:t>The hiring of additional personnel: This would mean more expenses.  Along with the expenses, there is a lot of work that requires to be available to ensure that employees are proficient and safe to perform. Cost implication: training can end up costing less than hiring new employees.  Training can be done in house, which can also be a cost-saving factor to consider.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1B4F1AA-F624-4A28-BBBD-3E4540CF8E6B}" type="slidenum">
              <a:rPr lang="en-US" smtClean="0"/>
              <a:t>8</a:t>
            </a:fld>
            <a:endParaRPr lang="en-US"/>
          </a:p>
        </p:txBody>
      </p:sp>
    </p:spTree>
    <p:extLst>
      <p:ext uri="{BB962C8B-B14F-4D97-AF65-F5344CB8AC3E}">
        <p14:creationId xmlns:p14="http://schemas.microsoft.com/office/powerpoint/2010/main" val="936762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B4F1AA-F624-4A28-BBBD-3E4540CF8E6B}" type="slidenum">
              <a:rPr lang="en-US" smtClean="0"/>
              <a:t>9</a:t>
            </a:fld>
            <a:endParaRPr lang="en-US"/>
          </a:p>
        </p:txBody>
      </p:sp>
    </p:spTree>
    <p:extLst>
      <p:ext uri="{BB962C8B-B14F-4D97-AF65-F5344CB8AC3E}">
        <p14:creationId xmlns:p14="http://schemas.microsoft.com/office/powerpoint/2010/main" val="2947717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2/5/2020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productimages.withfloats.com/actua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asrt.org/docs/default-source/practice-standards/asrt-practice-resources.pdf?sfvrsn=6"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ahra.org/AM/Downloads/OnlineEd/2005NovDec.pdf" TargetMode="External"/><Relationship Id="rId5" Type="http://schemas.openxmlformats.org/officeDocument/2006/relationships/hyperlink" Target="https://www.asrt.org/docs/default-source/publications/whitepapers/km07whtpprcontrastsafetyfinal2081307.pdf" TargetMode="External"/><Relationship Id="rId4" Type="http://schemas.openxmlformats.org/officeDocument/2006/relationships/hyperlink" Target="https://www.asrt.org/main/standards-regulations/practice-standards/practice-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3964" y="-648393"/>
            <a:ext cx="10684781" cy="1890597"/>
          </a:xfrm>
        </p:spPr>
        <p:txBody>
          <a:bodyPr/>
          <a:lstStyle/>
          <a:p>
            <a:pPr algn="ctr"/>
            <a:r>
              <a:rPr lang="en-US" dirty="0">
                <a:latin typeface="Times New Roman" panose="02020603050405020304" pitchFamily="18" charset="0"/>
                <a:cs typeface="Times New Roman" panose="02020603050405020304" pitchFamily="18" charset="0"/>
              </a:rPr>
              <a:t>Scope of Practice</a:t>
            </a:r>
          </a:p>
        </p:txBody>
      </p:sp>
      <p:sp>
        <p:nvSpPr>
          <p:cNvPr id="3" name="Subtitle 2"/>
          <p:cNvSpPr>
            <a:spLocks noGrp="1"/>
          </p:cNvSpPr>
          <p:nvPr>
            <p:ph type="subTitle" idx="1"/>
          </p:nvPr>
        </p:nvSpPr>
        <p:spPr>
          <a:xfrm>
            <a:off x="783964" y="1362974"/>
            <a:ext cx="10015215" cy="5262113"/>
          </a:xfrm>
        </p:spPr>
        <p:txBody>
          <a:bodyPr>
            <a:normAutofit fontScale="92500" lnSpcReduction="10000"/>
          </a:bodyPr>
          <a:lstStyle/>
          <a:p>
            <a:pPr algn="ctr"/>
            <a:r>
              <a:rPr lang="en-US" sz="6400" dirty="0" smtClean="0">
                <a:solidFill>
                  <a:schemeClr val="bg1"/>
                </a:solidFill>
                <a:latin typeface="Times New Roman" panose="02020603050405020304" pitchFamily="18" charset="0"/>
                <a:cs typeface="Times New Roman" panose="02020603050405020304" pitchFamily="18" charset="0"/>
              </a:rPr>
              <a:t>Navigating </a:t>
            </a:r>
            <a:r>
              <a:rPr lang="en-US" sz="6400" dirty="0">
                <a:solidFill>
                  <a:schemeClr val="bg1"/>
                </a:solidFill>
                <a:latin typeface="Times New Roman" panose="02020603050405020304" pitchFamily="18" charset="0"/>
                <a:cs typeface="Times New Roman" panose="02020603050405020304" pitchFamily="18" charset="0"/>
              </a:rPr>
              <a:t>the Regulatory Environment in Health Care</a:t>
            </a:r>
          </a:p>
          <a:p>
            <a:pPr algn="ctr"/>
            <a:r>
              <a:rPr lang="en-US" sz="6400" dirty="0" smtClean="0">
                <a:solidFill>
                  <a:schemeClr val="bg1"/>
                </a:solidFill>
                <a:latin typeface="Times New Roman" panose="02020603050405020304" pitchFamily="18" charset="0"/>
                <a:cs typeface="Times New Roman" panose="02020603050405020304" pitchFamily="18" charset="0"/>
              </a:rPr>
              <a:t>Institution Affiliation</a:t>
            </a:r>
            <a:endParaRPr lang="en-US" sz="6400" dirty="0">
              <a:solidFill>
                <a:schemeClr val="bg1"/>
              </a:solidFill>
              <a:latin typeface="Times New Roman" panose="02020603050405020304" pitchFamily="18" charset="0"/>
              <a:cs typeface="Times New Roman" panose="02020603050405020304" pitchFamily="18" charset="0"/>
            </a:endParaRPr>
          </a:p>
          <a:p>
            <a:pPr algn="ctr"/>
            <a:r>
              <a:rPr lang="en-US" sz="6400" dirty="0" smtClean="0">
                <a:solidFill>
                  <a:schemeClr val="bg1"/>
                </a:solidFill>
                <a:latin typeface="Times New Roman" panose="02020603050405020304" pitchFamily="18" charset="0"/>
                <a:cs typeface="Times New Roman" panose="02020603050405020304" pitchFamily="18" charset="0"/>
              </a:rPr>
              <a:t>Students’ Name</a:t>
            </a:r>
          </a:p>
          <a:p>
            <a:pPr algn="ctr"/>
            <a:r>
              <a:rPr lang="en-US" sz="6400" dirty="0" smtClean="0">
                <a:solidFill>
                  <a:schemeClr val="bg1"/>
                </a:solidFill>
                <a:latin typeface="Times New Roman" panose="02020603050405020304" pitchFamily="18" charset="0"/>
                <a:cs typeface="Times New Roman" panose="02020603050405020304" pitchFamily="18" charset="0"/>
              </a:rPr>
              <a:t>Date of Submission</a:t>
            </a:r>
            <a:endParaRPr lang="en-US" sz="6400" dirty="0">
              <a:solidFill>
                <a:schemeClr val="bg1"/>
              </a:solidFill>
              <a:latin typeface="Times New Roman" panose="02020603050405020304" pitchFamily="18" charset="0"/>
              <a:cs typeface="Times New Roman" panose="02020603050405020304" pitchFamily="18" charset="0"/>
            </a:endParaRPr>
          </a:p>
          <a:p>
            <a:endParaRPr lang="en-US" sz="5600" b="1" dirty="0"/>
          </a:p>
          <a:p>
            <a:endParaRPr lang="en-US" sz="5600" b="1" dirty="0"/>
          </a:p>
          <a:p>
            <a:endParaRPr lang="en-US" sz="5600" b="1" dirty="0"/>
          </a:p>
          <a:p>
            <a:endParaRPr lang="en-US" sz="5600" b="1" dirty="0"/>
          </a:p>
          <a:p>
            <a:endParaRPr lang="en-US" sz="5600" b="1" dirty="0"/>
          </a:p>
          <a:p>
            <a:endParaRPr lang="en-US" sz="5600" b="1" dirty="0"/>
          </a:p>
          <a:p>
            <a:endParaRPr lang="en-US" sz="5600" b="1" dirty="0"/>
          </a:p>
          <a:p>
            <a:endParaRPr lang="en-US" dirty="0"/>
          </a:p>
          <a:p>
            <a:endParaRPr lang="en-US" dirty="0"/>
          </a:p>
        </p:txBody>
      </p:sp>
    </p:spTree>
    <p:extLst>
      <p:ext uri="{BB962C8B-B14F-4D97-AF65-F5344CB8AC3E}">
        <p14:creationId xmlns:p14="http://schemas.microsoft.com/office/powerpoint/2010/main" val="3315768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965" y="440574"/>
            <a:ext cx="9968916" cy="1014154"/>
          </a:xfrm>
        </p:spPr>
        <p:txBody>
          <a:bodyPr anchor="ctr">
            <a:normAutofit fontScale="90000"/>
          </a:bodyPr>
          <a:lstStyle/>
          <a:p>
            <a:pPr algn="ctr"/>
            <a:r>
              <a:rPr lang="en-US" sz="1600" dirty="0"/>
              <a:t/>
            </a:r>
            <a:br>
              <a:rPr lang="en-US" sz="1600" dirty="0"/>
            </a:br>
            <a:r>
              <a:rPr lang="en-US" sz="1600" dirty="0"/>
              <a:t/>
            </a:r>
            <a:br>
              <a:rPr lang="en-US" sz="1600" dirty="0"/>
            </a:br>
            <a:r>
              <a:rPr lang="en-US" sz="4000" b="1" dirty="0">
                <a:latin typeface="Times New Roman" panose="02020603050405020304" pitchFamily="18" charset="0"/>
                <a:cs typeface="Times New Roman" panose="02020603050405020304" pitchFamily="18" charset="0"/>
              </a:rPr>
              <a:t>Introduction</a:t>
            </a:r>
            <a:r>
              <a:rPr lang="en-US" sz="1600" dirty="0"/>
              <a:t/>
            </a:r>
            <a:br>
              <a:rPr lang="en-US" sz="1600" dirty="0"/>
            </a:br>
            <a:r>
              <a:rPr lang="en-US" sz="1600" dirty="0"/>
              <a:t/>
            </a:r>
            <a:br>
              <a:rPr lang="en-US" sz="1600" dirty="0"/>
            </a:br>
            <a:endParaRPr lang="en-US" sz="1600" dirty="0"/>
          </a:p>
        </p:txBody>
      </p:sp>
      <p:sp>
        <p:nvSpPr>
          <p:cNvPr id="3" name="Content Placeholder 2"/>
          <p:cNvSpPr>
            <a:spLocks noGrp="1"/>
          </p:cNvSpPr>
          <p:nvPr>
            <p:ph idx="1"/>
          </p:nvPr>
        </p:nvSpPr>
        <p:spPr>
          <a:xfrm>
            <a:off x="569344" y="2076773"/>
            <a:ext cx="6869842" cy="3679021"/>
          </a:xfrm>
        </p:spPr>
        <p:txBody>
          <a:bodyPr anchor="t">
            <a:normAutofit lnSpcReduction="10000"/>
          </a:bodyPr>
          <a:lstStyle/>
          <a:p>
            <a:pPr>
              <a:buFont typeface="Wingdings" panose="05000000000000000000" pitchFamily="2" charset="2"/>
              <a:buChar char="q"/>
            </a:pPr>
            <a:r>
              <a:rPr lang="en-US" sz="2400" dirty="0">
                <a:solidFill>
                  <a:schemeClr val="bg1"/>
                </a:solidFill>
                <a:latin typeface="Times New Roman" panose="02020603050405020304" pitchFamily="18" charset="0"/>
                <a:cs typeface="Times New Roman" panose="02020603050405020304" pitchFamily="18" charset="0"/>
              </a:rPr>
              <a:t>Scope of </a:t>
            </a:r>
            <a:r>
              <a:rPr lang="en-US" sz="2400" dirty="0" smtClean="0">
                <a:solidFill>
                  <a:schemeClr val="bg1"/>
                </a:solidFill>
                <a:latin typeface="Times New Roman" panose="02020603050405020304" pitchFamily="18" charset="0"/>
                <a:cs typeface="Times New Roman" panose="02020603050405020304" pitchFamily="18" charset="0"/>
              </a:rPr>
              <a:t>practice in </a:t>
            </a:r>
            <a:r>
              <a:rPr lang="en-US" sz="2400" dirty="0">
                <a:solidFill>
                  <a:schemeClr val="bg1"/>
                </a:solidFill>
                <a:latin typeface="Times New Roman" panose="02020603050405020304" pitchFamily="18" charset="0"/>
                <a:cs typeface="Times New Roman" panose="02020603050405020304" pitchFamily="18" charset="0"/>
              </a:rPr>
              <a:t>each </a:t>
            </a:r>
            <a:r>
              <a:rPr lang="en-US" sz="2400" dirty="0" smtClean="0">
                <a:solidFill>
                  <a:schemeClr val="bg1"/>
                </a:solidFill>
                <a:latin typeface="Times New Roman" panose="02020603050405020304" pitchFamily="18" charset="0"/>
                <a:cs typeface="Times New Roman" panose="02020603050405020304" pitchFamily="18" charset="0"/>
              </a:rPr>
              <a:t>state. </a:t>
            </a:r>
            <a:endParaRPr lang="en-US" sz="2400" dirty="0">
              <a:solidFill>
                <a:schemeClr val="bg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400" dirty="0">
                <a:solidFill>
                  <a:schemeClr val="bg1"/>
                </a:solidFill>
                <a:latin typeface="Times New Roman" panose="02020603050405020304" pitchFamily="18" charset="0"/>
                <a:cs typeface="Times New Roman" panose="02020603050405020304" pitchFamily="18" charset="0"/>
              </a:rPr>
              <a:t>How scope of practice varies in each </a:t>
            </a:r>
            <a:r>
              <a:rPr lang="en-US" sz="2400" dirty="0" smtClean="0">
                <a:solidFill>
                  <a:schemeClr val="bg1"/>
                </a:solidFill>
                <a:latin typeface="Times New Roman" panose="02020603050405020304" pitchFamily="18" charset="0"/>
                <a:cs typeface="Times New Roman" panose="02020603050405020304" pitchFamily="18" charset="0"/>
              </a:rPr>
              <a:t>state.</a:t>
            </a:r>
            <a:endParaRPr lang="en-US" sz="2400" dirty="0">
              <a:solidFill>
                <a:schemeClr val="bg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400" dirty="0">
                <a:solidFill>
                  <a:schemeClr val="bg1"/>
                </a:solidFill>
                <a:latin typeface="Times New Roman" panose="02020603050405020304" pitchFamily="18" charset="0"/>
                <a:cs typeface="Times New Roman" panose="02020603050405020304" pitchFamily="18" charset="0"/>
              </a:rPr>
              <a:t>Can techs administer contrast and </a:t>
            </a:r>
            <a:r>
              <a:rPr lang="en-US" sz="2400" dirty="0" smtClean="0">
                <a:solidFill>
                  <a:schemeClr val="bg1"/>
                </a:solidFill>
                <a:latin typeface="Times New Roman" panose="02020603050405020304" pitchFamily="18" charset="0"/>
                <a:cs typeface="Times New Roman" panose="02020603050405020304" pitchFamily="18" charset="0"/>
              </a:rPr>
              <a:t>dye.</a:t>
            </a:r>
            <a:endParaRPr lang="en-US" sz="2400" dirty="0">
              <a:solidFill>
                <a:schemeClr val="bg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400" dirty="0">
                <a:solidFill>
                  <a:schemeClr val="bg1"/>
                </a:solidFill>
                <a:latin typeface="Times New Roman" panose="02020603050405020304" pitchFamily="18" charset="0"/>
                <a:cs typeface="Times New Roman" panose="02020603050405020304" pitchFamily="18" charset="0"/>
              </a:rPr>
              <a:t>What to do in absence of </a:t>
            </a:r>
            <a:r>
              <a:rPr lang="en-US" sz="2400" dirty="0" smtClean="0">
                <a:solidFill>
                  <a:schemeClr val="bg1"/>
                </a:solidFill>
                <a:latin typeface="Times New Roman" panose="02020603050405020304" pitchFamily="18" charset="0"/>
                <a:cs typeface="Times New Roman" panose="02020603050405020304" pitchFamily="18" charset="0"/>
              </a:rPr>
              <a:t>clarity.</a:t>
            </a:r>
            <a:endParaRPr lang="en-US" sz="2400" dirty="0">
              <a:solidFill>
                <a:schemeClr val="bg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400" dirty="0">
                <a:solidFill>
                  <a:schemeClr val="bg1"/>
                </a:solidFill>
                <a:latin typeface="Times New Roman" panose="02020603050405020304" pitchFamily="18" charset="0"/>
                <a:cs typeface="Times New Roman" panose="02020603050405020304" pitchFamily="18" charset="0"/>
              </a:rPr>
              <a:t>Recommend actions to </a:t>
            </a:r>
            <a:r>
              <a:rPr lang="en-US" sz="2400" dirty="0" smtClean="0">
                <a:solidFill>
                  <a:schemeClr val="bg1"/>
                </a:solidFill>
                <a:latin typeface="Times New Roman" panose="02020603050405020304" pitchFamily="18" charset="0"/>
                <a:cs typeface="Times New Roman" panose="02020603050405020304" pitchFamily="18" charset="0"/>
              </a:rPr>
              <a:t>supervisor include;</a:t>
            </a:r>
            <a:endParaRPr lang="en-US" sz="2400" dirty="0">
              <a:solidFill>
                <a:schemeClr val="bg1"/>
              </a:solidFill>
              <a:latin typeface="Times New Roman" panose="02020603050405020304" pitchFamily="18" charset="0"/>
              <a:cs typeface="Times New Roman" panose="02020603050405020304" pitchFamily="18" charset="0"/>
            </a:endParaRPr>
          </a:p>
          <a:p>
            <a:pPr lvl="1">
              <a:buFont typeface="Wingdings" panose="05000000000000000000" pitchFamily="2" charset="2"/>
              <a:buChar char="q"/>
            </a:pPr>
            <a:r>
              <a:rPr lang="en-US" sz="2200" dirty="0">
                <a:solidFill>
                  <a:schemeClr val="bg1"/>
                </a:solidFill>
                <a:latin typeface="Times New Roman" panose="02020603050405020304" pitchFamily="18" charset="0"/>
                <a:cs typeface="Times New Roman" panose="02020603050405020304" pitchFamily="18" charset="0"/>
              </a:rPr>
              <a:t>Contrast training</a:t>
            </a:r>
          </a:p>
          <a:p>
            <a:pPr lvl="1">
              <a:buFont typeface="Wingdings" panose="05000000000000000000" pitchFamily="2" charset="2"/>
              <a:buChar char="q"/>
            </a:pPr>
            <a:r>
              <a:rPr lang="en-US" sz="2200" dirty="0">
                <a:solidFill>
                  <a:schemeClr val="bg1"/>
                </a:solidFill>
                <a:latin typeface="Times New Roman" panose="02020603050405020304" pitchFamily="18" charset="0"/>
                <a:cs typeface="Times New Roman" panose="02020603050405020304" pitchFamily="18" charset="0"/>
              </a:rPr>
              <a:t>Hire personnel</a:t>
            </a:r>
          </a:p>
          <a:p>
            <a:pPr lvl="1">
              <a:buFont typeface="Wingdings" panose="05000000000000000000" pitchFamily="2" charset="2"/>
              <a:buChar char="q"/>
            </a:pPr>
            <a:r>
              <a:rPr lang="en-US" sz="2200" dirty="0">
                <a:solidFill>
                  <a:schemeClr val="bg1"/>
                </a:solidFill>
                <a:latin typeface="Times New Roman" panose="02020603050405020304" pitchFamily="18" charset="0"/>
                <a:cs typeface="Times New Roman" panose="02020603050405020304" pitchFamily="18" charset="0"/>
              </a:rPr>
              <a:t>Cost </a:t>
            </a:r>
          </a:p>
        </p:txBody>
      </p:sp>
      <p:pic>
        <p:nvPicPr>
          <p:cNvPr id="7" name="Picture 6">
            <a:extLst>
              <a:ext uri="{FF2B5EF4-FFF2-40B4-BE49-F238E27FC236}">
                <a16:creationId xmlns:a16="http://schemas.microsoft.com/office/drawing/2014/main" xmlns="" id="{1B83745C-4DFB-9043-9ABA-1936430B238E}"/>
              </a:ext>
            </a:extLst>
          </p:cNvPr>
          <p:cNvPicPr>
            <a:picLocks noChangeAspect="1"/>
          </p:cNvPicPr>
          <p:nvPr/>
        </p:nvPicPr>
        <p:blipFill>
          <a:blip r:embed="rId3"/>
          <a:stretch>
            <a:fillRect/>
          </a:stretch>
        </p:blipFill>
        <p:spPr>
          <a:xfrm>
            <a:off x="7733655" y="1813302"/>
            <a:ext cx="3518115" cy="3186724"/>
          </a:xfrm>
          <a:prstGeom prst="rect">
            <a:avLst/>
          </a:prstGeom>
        </p:spPr>
      </p:pic>
      <p:sp>
        <p:nvSpPr>
          <p:cNvPr id="9" name="TextBox 8">
            <a:extLst>
              <a:ext uri="{FF2B5EF4-FFF2-40B4-BE49-F238E27FC236}">
                <a16:creationId xmlns:a16="http://schemas.microsoft.com/office/drawing/2014/main" xmlns="" id="{CC38C816-1041-C041-999A-22965AF05F2D}"/>
              </a:ext>
            </a:extLst>
          </p:cNvPr>
          <p:cNvSpPr txBox="1"/>
          <p:nvPr/>
        </p:nvSpPr>
        <p:spPr>
          <a:xfrm>
            <a:off x="7439186" y="4992277"/>
            <a:ext cx="4377051" cy="646331"/>
          </a:xfrm>
          <a:prstGeom prst="rect">
            <a:avLst/>
          </a:prstGeom>
          <a:noFill/>
        </p:spPr>
        <p:txBody>
          <a:bodyPr wrap="square" rtlCol="0">
            <a:spAutoFit/>
          </a:bodyPr>
          <a:lstStyle/>
          <a:p>
            <a:r>
              <a:rPr lang="en-US" sz="1200" dirty="0"/>
              <a:t>[Radiology Picture]. (n.d.). Retrieved May 1, 2018, from </a:t>
            </a:r>
            <a:r>
              <a:rPr lang="en-US" sz="1200" dirty="0">
                <a:hlinkClick r:id="rId4"/>
              </a:rPr>
              <a:t>https://productimages.withfloats.com/actual/</a:t>
            </a:r>
            <a:endParaRPr lang="en-US" sz="1200" dirty="0"/>
          </a:p>
          <a:p>
            <a:r>
              <a:rPr lang="en-US" sz="1200" dirty="0"/>
              <a:t>5a2e0600257bd702f01ae1e1.jpg</a:t>
            </a:r>
          </a:p>
        </p:txBody>
      </p:sp>
    </p:spTree>
    <p:extLst>
      <p:ext uri="{BB962C8B-B14F-4D97-AF65-F5344CB8AC3E}">
        <p14:creationId xmlns:p14="http://schemas.microsoft.com/office/powerpoint/2010/main" val="3524526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134655"/>
            <a:ext cx="10242093" cy="1371600"/>
          </a:xfrm>
        </p:spPr>
        <p:txBody>
          <a:bodyPr>
            <a:normAutofit/>
          </a:bodyPr>
          <a:lstStyle/>
          <a:p>
            <a:pPr algn="ctr"/>
            <a:r>
              <a:rPr lang="en-US" dirty="0"/>
              <a:t/>
            </a:r>
            <a:br>
              <a:rPr lang="en-US" dirty="0"/>
            </a:br>
            <a:r>
              <a:rPr lang="en-US" sz="3200" b="1" dirty="0">
                <a:latin typeface="Times New Roman" panose="02020603050405020304" pitchFamily="18" charset="0"/>
                <a:cs typeface="Times New Roman" panose="02020603050405020304" pitchFamily="18" charset="0"/>
              </a:rPr>
              <a:t>Scope of Practice each State</a:t>
            </a:r>
            <a:r>
              <a:rPr lang="en-US" dirty="0"/>
              <a:t/>
            </a:r>
            <a:br>
              <a:rPr lang="en-US" dirty="0"/>
            </a:br>
            <a:endParaRPr lang="en-US" dirty="0"/>
          </a:p>
        </p:txBody>
      </p:sp>
      <p:pic>
        <p:nvPicPr>
          <p:cNvPr id="5" name="Content Placeholder 4" descr="File:Termografia.jpg - Wikimedia Common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19970" y="1625424"/>
            <a:ext cx="3088902" cy="4118537"/>
          </a:xfrm>
        </p:spPr>
      </p:pic>
      <p:sp>
        <p:nvSpPr>
          <p:cNvPr id="4" name="Text Placeholder 3"/>
          <p:cNvSpPr>
            <a:spLocks noGrp="1"/>
          </p:cNvSpPr>
          <p:nvPr>
            <p:ph type="body" sz="half" idx="2"/>
          </p:nvPr>
        </p:nvSpPr>
        <p:spPr>
          <a:xfrm>
            <a:off x="684212" y="1864764"/>
            <a:ext cx="6956452" cy="4210571"/>
          </a:xfrm>
        </p:spPr>
        <p:txBody>
          <a:bodyPr>
            <a:normAutofit/>
          </a:bodyPr>
          <a:lstStyle/>
          <a:p>
            <a:pPr marL="285750" lvl="0" indent="-285750">
              <a:buClr>
                <a:prstClr val="white"/>
              </a:buClr>
              <a:buFont typeface="Wingdings" panose="05000000000000000000" pitchFamily="2" charset="2"/>
              <a:buChar char="q"/>
            </a:pPr>
            <a:r>
              <a:rPr lang="en-US" sz="2800" dirty="0">
                <a:solidFill>
                  <a:schemeClr val="bg1"/>
                </a:solidFill>
                <a:latin typeface="Times New Roman" panose="02020603050405020304" pitchFamily="18" charset="0"/>
                <a:cs typeface="Times New Roman" panose="02020603050405020304" pitchFamily="18" charset="0"/>
              </a:rPr>
              <a:t>Perform diagnostic imaging</a:t>
            </a:r>
          </a:p>
          <a:p>
            <a:pPr marL="285750" lvl="0" indent="-285750">
              <a:buClr>
                <a:prstClr val="white"/>
              </a:buClr>
              <a:buFont typeface="Wingdings" panose="05000000000000000000" pitchFamily="2" charset="2"/>
              <a:buChar char="q"/>
            </a:pPr>
            <a:r>
              <a:rPr lang="en-US" sz="2800" dirty="0">
                <a:solidFill>
                  <a:schemeClr val="bg1"/>
                </a:solidFill>
                <a:latin typeface="Times New Roman" panose="02020603050405020304" pitchFamily="18" charset="0"/>
                <a:cs typeface="Times New Roman" panose="02020603050405020304" pitchFamily="18" charset="0"/>
              </a:rPr>
              <a:t>Provide radiation treatments</a:t>
            </a:r>
          </a:p>
          <a:p>
            <a:pPr marL="285750" lvl="0" indent="-285750">
              <a:buClr>
                <a:prstClr val="white"/>
              </a:buClr>
              <a:buFont typeface="Wingdings" panose="05000000000000000000" pitchFamily="2" charset="2"/>
              <a:buChar char="q"/>
            </a:pPr>
            <a:r>
              <a:rPr lang="en-US" sz="2800" dirty="0">
                <a:solidFill>
                  <a:schemeClr val="bg1"/>
                </a:solidFill>
                <a:latin typeface="Times New Roman" panose="02020603050405020304" pitchFamily="18" charset="0"/>
                <a:cs typeface="Times New Roman" panose="02020603050405020304" pitchFamily="18" charset="0"/>
              </a:rPr>
              <a:t>Several educational pathways</a:t>
            </a:r>
          </a:p>
          <a:p>
            <a:pPr marL="285750" lvl="0" indent="-285750">
              <a:buClr>
                <a:prstClr val="white"/>
              </a:buClr>
              <a:buFont typeface="Wingdings" panose="05000000000000000000" pitchFamily="2" charset="2"/>
              <a:buChar char="q"/>
            </a:pPr>
            <a:r>
              <a:rPr lang="en-US" sz="2800" dirty="0">
                <a:solidFill>
                  <a:schemeClr val="bg1"/>
                </a:solidFill>
                <a:latin typeface="Times New Roman" panose="02020603050405020304" pitchFamily="18" charset="0"/>
                <a:cs typeface="Times New Roman" panose="02020603050405020304" pitchFamily="18" charset="0"/>
              </a:rPr>
              <a:t>Mainly work in hospitals, but also can work in physician offices and diagnostic imaging centers</a:t>
            </a:r>
          </a:p>
          <a:p>
            <a:pPr marL="285750" lvl="0" indent="-285750">
              <a:buClr>
                <a:prstClr val="white"/>
              </a:buClr>
              <a:buFont typeface="Wingdings" panose="05000000000000000000" pitchFamily="2" charset="2"/>
              <a:buChar char="q"/>
            </a:pPr>
            <a:r>
              <a:rPr lang="en-US" sz="2800" dirty="0">
                <a:solidFill>
                  <a:schemeClr val="bg1"/>
                </a:solidFill>
                <a:latin typeface="Times New Roman" panose="02020603050405020304" pitchFamily="18" charset="0"/>
                <a:cs typeface="Times New Roman" panose="02020603050405020304" pitchFamily="18" charset="0"/>
              </a:rPr>
              <a:t>Specialized training</a:t>
            </a:r>
          </a:p>
          <a:p>
            <a:endParaRPr lang="en-US" sz="1800" dirty="0"/>
          </a:p>
        </p:txBody>
      </p:sp>
      <p:sp>
        <p:nvSpPr>
          <p:cNvPr id="3" name="TextBox 2">
            <a:extLst>
              <a:ext uri="{FF2B5EF4-FFF2-40B4-BE49-F238E27FC236}">
                <a16:creationId xmlns:a16="http://schemas.microsoft.com/office/drawing/2014/main" xmlns="" id="{67E00CA7-D30A-F048-8441-7ED2EECBC12E}"/>
              </a:ext>
            </a:extLst>
          </p:cNvPr>
          <p:cNvSpPr txBox="1"/>
          <p:nvPr/>
        </p:nvSpPr>
        <p:spPr>
          <a:xfrm>
            <a:off x="8276095" y="5863130"/>
            <a:ext cx="3456121" cy="646331"/>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Full Body Image Scan. (n.d.). Retrieved from http://</a:t>
            </a:r>
            <a:r>
              <a:rPr lang="en-US" sz="1200" dirty="0" err="1">
                <a:latin typeface="Times New Roman" panose="02020603050405020304" pitchFamily="18" charset="0"/>
                <a:cs typeface="Times New Roman" panose="02020603050405020304" pitchFamily="18" charset="0"/>
              </a:rPr>
              <a:t>www.ncregister.com</a:t>
            </a:r>
            <a:r>
              <a:rPr lang="en-US" sz="1200" dirty="0">
                <a:latin typeface="Times New Roman" panose="02020603050405020304" pitchFamily="18" charset="0"/>
                <a:cs typeface="Times New Roman" panose="02020603050405020304" pitchFamily="18" charset="0"/>
              </a:rPr>
              <a:t>/images/</a:t>
            </a:r>
            <a:r>
              <a:rPr lang="en-US" sz="1200" dirty="0" err="1">
                <a:latin typeface="Times New Roman" panose="02020603050405020304" pitchFamily="18" charset="0"/>
                <a:cs typeface="Times New Roman" panose="02020603050405020304" pitchFamily="18" charset="0"/>
              </a:rPr>
              <a:t>nowBlog</a:t>
            </a:r>
            <a:r>
              <a:rPr lang="en-US" sz="1200" dirty="0">
                <a:latin typeface="Times New Roman" panose="02020603050405020304" pitchFamily="18" charset="0"/>
                <a:cs typeface="Times New Roman" panose="02020603050405020304" pitchFamily="18" charset="0"/>
              </a:rPr>
              <a:t>/</a:t>
            </a:r>
            <a:r>
              <a:rPr lang="en-US" sz="1200" dirty="0" err="1">
                <a:latin typeface="Times New Roman" panose="02020603050405020304" pitchFamily="18" charset="0"/>
                <a:cs typeface="Times New Roman" panose="02020603050405020304" pitchFamily="18" charset="0"/>
              </a:rPr>
              <a:t>full_body_scan.jpg</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368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8407" y="139485"/>
            <a:ext cx="10056989" cy="2061274"/>
          </a:xfrm>
        </p:spPr>
        <p:txBody>
          <a:bodyPr>
            <a:normAutofit fontScale="90000"/>
          </a:bodyPr>
          <a:lstStyle/>
          <a:p>
            <a:pPr algn="ctr"/>
            <a:r>
              <a:rPr lang="en-US" dirty="0"/>
              <a:t/>
            </a:r>
            <a:br>
              <a:rPr lang="en-US" dirty="0"/>
            </a:br>
            <a:r>
              <a:rPr lang="en-US" dirty="0"/>
              <a:t>     </a:t>
            </a:r>
            <a:r>
              <a:rPr lang="en-US" sz="4000" b="1" dirty="0">
                <a:latin typeface="Times New Roman" panose="02020603050405020304" pitchFamily="18" charset="0"/>
                <a:cs typeface="Times New Roman" panose="02020603050405020304" pitchFamily="18" charset="0"/>
              </a:rPr>
              <a:t>variation by State</a:t>
            </a:r>
            <a:r>
              <a:rPr lang="en-US" dirty="0"/>
              <a:t/>
            </a:r>
            <a:br>
              <a:rPr lang="en-US" dirty="0"/>
            </a:b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684210" y="1245705"/>
            <a:ext cx="10739163" cy="4704522"/>
          </a:xfrm>
        </p:spPr>
        <p:txBody>
          <a:bodyPr anchor="t">
            <a:normAutofit fontScale="92500" lnSpcReduction="20000"/>
          </a:bodyPr>
          <a:lstStyle/>
          <a:p>
            <a:pPr marL="0" indent="0">
              <a:buNone/>
            </a:pPr>
            <a:r>
              <a:rPr lang="en-US" sz="2400" b="1" dirty="0">
                <a:solidFill>
                  <a:schemeClr val="bg1"/>
                </a:solidFill>
                <a:latin typeface="Times New Roman" panose="02020603050405020304" pitchFamily="18" charset="0"/>
                <a:cs typeface="Times New Roman" panose="02020603050405020304" pitchFamily="18" charset="0"/>
              </a:rPr>
              <a:t>State of Virginia </a:t>
            </a:r>
          </a:p>
          <a:p>
            <a:pPr lvl="1">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Administering contrast media after consultation with, and under the supervision of, a physician who is immediately and physically available.</a:t>
            </a:r>
          </a:p>
          <a:p>
            <a:pPr lvl="1">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law requires anyone practicing as a radiologic technologists to have a license except an employee of a licensed hospital, provided that person is acting within the scope of his employment as a radiologic technologist.</a:t>
            </a:r>
          </a:p>
          <a:p>
            <a:pPr lvl="1">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Is part of the American Society of radiologic Technologists (ASRT). </a:t>
            </a:r>
          </a:p>
          <a:p>
            <a:pPr marL="0" indent="0">
              <a:buNone/>
            </a:pPr>
            <a:r>
              <a:rPr lang="en-US" sz="2400" b="1" dirty="0">
                <a:solidFill>
                  <a:schemeClr val="bg1"/>
                </a:solidFill>
                <a:latin typeface="Times New Roman" panose="02020603050405020304" pitchFamily="18" charset="0"/>
                <a:cs typeface="Times New Roman" panose="02020603050405020304" pitchFamily="18" charset="0"/>
              </a:rPr>
              <a:t>State of North Carolina</a:t>
            </a:r>
          </a:p>
          <a:p>
            <a:pPr lvl="1">
              <a:buFont typeface="Wingdings" panose="05000000000000000000" pitchFamily="2" charset="2"/>
              <a:buChar char="q"/>
            </a:pPr>
            <a:r>
              <a:rPr lang="en-US" sz="2200" dirty="0">
                <a:solidFill>
                  <a:schemeClr val="bg1"/>
                </a:solidFill>
                <a:latin typeface="Times New Roman" panose="02020603050405020304" pitchFamily="18" charset="0"/>
                <a:cs typeface="Times New Roman" panose="02020603050405020304" pitchFamily="18" charset="0"/>
              </a:rPr>
              <a:t>Patient care, patient management, and radiologic imaging procedures are done under the supervision of a radiologist.</a:t>
            </a:r>
          </a:p>
          <a:p>
            <a:pPr lvl="1">
              <a:buFont typeface="Wingdings" panose="05000000000000000000" pitchFamily="2" charset="2"/>
              <a:buChar char="q"/>
            </a:pPr>
            <a:r>
              <a:rPr lang="en-US" sz="2200" dirty="0">
                <a:solidFill>
                  <a:schemeClr val="bg1"/>
                </a:solidFill>
                <a:latin typeface="Times New Roman" panose="02020603050405020304" pitchFamily="18" charset="0"/>
                <a:cs typeface="Times New Roman" panose="02020603050405020304" pitchFamily="18" charset="0"/>
              </a:rPr>
              <a:t>May use radioactive substance or equipment emitting ionizing or nonionizing radiation for medical radiologic imaging as a licensed practitioner.</a:t>
            </a:r>
          </a:p>
          <a:p>
            <a:pPr lvl="1">
              <a:buFont typeface="Wingdings" panose="05000000000000000000" pitchFamily="2" charset="2"/>
              <a:buChar char="q"/>
            </a:pPr>
            <a:r>
              <a:rPr lang="en-US" sz="2200" dirty="0">
                <a:solidFill>
                  <a:schemeClr val="bg1"/>
                </a:solidFill>
                <a:latin typeface="Times New Roman" panose="02020603050405020304" pitchFamily="18" charset="0"/>
                <a:cs typeface="Times New Roman" panose="02020603050405020304" pitchFamily="18" charset="0"/>
              </a:rPr>
              <a:t>Not part of the American Society of radiologic Technologists (ASRT).  License is required but there are no regulatory standards.</a:t>
            </a:r>
          </a:p>
          <a:p>
            <a:pPr lvl="1">
              <a:buFont typeface="Wingdings" panose="05000000000000000000" pitchFamily="2" charset="2"/>
              <a:buChar char="q"/>
            </a:pPr>
            <a:endParaRPr lang="en-US" sz="2200" b="1"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q"/>
            </a:pPr>
            <a:endParaRPr lang="en-US" sz="2200" b="1"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q"/>
            </a:pPr>
            <a:endParaRPr lang="en-US" sz="2200" b="1" dirty="0">
              <a:latin typeface="Times New Roman" panose="02020603050405020304" pitchFamily="18" charset="0"/>
              <a:cs typeface="Times New Roman" panose="02020603050405020304" pitchFamily="18" charset="0"/>
            </a:endParaRPr>
          </a:p>
          <a:p>
            <a:pPr lvl="3">
              <a:buFont typeface="Wingdings" panose="05000000000000000000" pitchFamily="2" charset="2"/>
              <a:buChar char="q"/>
            </a:pPr>
            <a:endParaRPr lang="en-US"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2839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377687"/>
            <a:ext cx="10614053" cy="695739"/>
          </a:xfrm>
        </p:spPr>
        <p:txBody>
          <a:bodyPr/>
          <a:lstStyle/>
          <a:p>
            <a:pPr algn="ctr"/>
            <a:r>
              <a:rPr lang="en-US" b="1" dirty="0">
                <a:latin typeface="Times New Roman" panose="02020603050405020304" pitchFamily="18" charset="0"/>
                <a:cs typeface="Times New Roman" panose="02020603050405020304" pitchFamily="18" charset="0"/>
              </a:rPr>
              <a:t>variation by State Cont.</a:t>
            </a:r>
            <a:endParaRPr lang="en-US" dirty="0"/>
          </a:p>
        </p:txBody>
      </p:sp>
      <p:sp>
        <p:nvSpPr>
          <p:cNvPr id="3" name="Text Placeholder 2"/>
          <p:cNvSpPr>
            <a:spLocks noGrp="1"/>
          </p:cNvSpPr>
          <p:nvPr>
            <p:ph type="body" idx="1"/>
          </p:nvPr>
        </p:nvSpPr>
        <p:spPr>
          <a:xfrm>
            <a:off x="684213" y="1361661"/>
            <a:ext cx="8534400" cy="4632739"/>
          </a:xfrm>
        </p:spPr>
        <p:txBody>
          <a:bodyPr/>
          <a:lstStyle/>
          <a:p>
            <a:r>
              <a:rPr lang="en-US" sz="2400" b="1" dirty="0">
                <a:solidFill>
                  <a:schemeClr val="bg1"/>
                </a:solidFill>
                <a:latin typeface="Times New Roman" panose="02020603050405020304" pitchFamily="18" charset="0"/>
                <a:cs typeface="Times New Roman" panose="02020603050405020304" pitchFamily="18" charset="0"/>
              </a:rPr>
              <a:t>State of Tennessee</a:t>
            </a:r>
          </a:p>
          <a:p>
            <a:pPr marL="742950" lvl="1" indent="-285750">
              <a:buFont typeface="Wingdings" panose="05000000000000000000" pitchFamily="2" charset="2"/>
              <a:buChar char="q"/>
            </a:pPr>
            <a:r>
              <a:rPr lang="en-US" sz="2400" dirty="0">
                <a:solidFill>
                  <a:schemeClr val="bg1"/>
                </a:solidFill>
                <a:latin typeface="Times New Roman" panose="02020603050405020304" pitchFamily="18" charset="0"/>
                <a:cs typeface="Times New Roman" panose="02020603050405020304" pitchFamily="18" charset="0"/>
              </a:rPr>
              <a:t>May practice radiology assistance under the supervision of a radiologist.</a:t>
            </a:r>
          </a:p>
          <a:p>
            <a:pPr marL="742950" lvl="1" indent="-285750">
              <a:buFont typeface="Wingdings" panose="05000000000000000000" pitchFamily="2" charset="2"/>
              <a:buChar char="q"/>
            </a:pPr>
            <a:r>
              <a:rPr lang="en-US" sz="2400" dirty="0">
                <a:solidFill>
                  <a:schemeClr val="bg1"/>
                </a:solidFill>
                <a:latin typeface="Times New Roman" panose="02020603050405020304" pitchFamily="18" charset="0"/>
                <a:cs typeface="Times New Roman" panose="02020603050405020304" pitchFamily="18" charset="0"/>
              </a:rPr>
              <a:t>Administer intravenous contrast media or other prescribed medication under the supervision of a physician.</a:t>
            </a:r>
          </a:p>
          <a:p>
            <a:pPr marL="742950" lvl="1" indent="-285750">
              <a:buFont typeface="Wingdings" panose="05000000000000000000" pitchFamily="2" charset="2"/>
              <a:buChar char="q"/>
            </a:pPr>
            <a:r>
              <a:rPr lang="en-US" sz="2400" dirty="0">
                <a:solidFill>
                  <a:schemeClr val="bg1"/>
                </a:solidFill>
                <a:latin typeface="Times New Roman" panose="02020603050405020304" pitchFamily="18" charset="0"/>
                <a:cs typeface="Times New Roman" panose="02020603050405020304" pitchFamily="18" charset="0"/>
              </a:rPr>
              <a:t>Must have a certificate to practice.</a:t>
            </a:r>
          </a:p>
          <a:p>
            <a:pPr marL="742950" lvl="1" indent="-285750">
              <a:buFont typeface="Wingdings" panose="05000000000000000000" pitchFamily="2" charset="2"/>
              <a:buChar char="q"/>
            </a:pPr>
            <a:r>
              <a:rPr lang="en-US" sz="2400" dirty="0">
                <a:solidFill>
                  <a:schemeClr val="bg1"/>
                </a:solidFill>
                <a:latin typeface="Times New Roman" panose="02020603050405020304" pitchFamily="18" charset="0"/>
                <a:cs typeface="Times New Roman" panose="02020603050405020304" pitchFamily="18" charset="0"/>
              </a:rPr>
              <a:t>Is part of the American Society of Radiologic Technologists (ASRT). </a:t>
            </a:r>
          </a:p>
          <a:p>
            <a:pPr marL="742950" lvl="1" indent="-285750">
              <a:buFont typeface="Wingdings" panose="05000000000000000000" pitchFamily="2" charset="2"/>
              <a:buChar char="q"/>
            </a:pPr>
            <a:endParaRPr lang="en-US" dirty="0">
              <a:solidFill>
                <a:schemeClr val="bg1"/>
              </a:solidFill>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090540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4C35FD-5C0E-7449-874E-72FC65DB00FB}"/>
              </a:ext>
            </a:extLst>
          </p:cNvPr>
          <p:cNvSpPr>
            <a:spLocks noGrp="1"/>
          </p:cNvSpPr>
          <p:nvPr>
            <p:ph type="title"/>
          </p:nvPr>
        </p:nvSpPr>
        <p:spPr>
          <a:xfrm>
            <a:off x="684211" y="451414"/>
            <a:ext cx="10184417" cy="633468"/>
          </a:xfrm>
        </p:spPr>
        <p:txBody>
          <a:bodyPr>
            <a:normAutofit fontScale="90000"/>
          </a:bodyPr>
          <a:lstStyle/>
          <a:p>
            <a:pPr algn="r"/>
            <a:r>
              <a:rPr lang="en-US" b="1" dirty="0">
                <a:latin typeface="Times New Roman" panose="02020603050405020304" pitchFamily="18" charset="0"/>
                <a:cs typeface="Times New Roman" panose="02020603050405020304" pitchFamily="18" charset="0"/>
              </a:rPr>
              <a:t>Can techs administer contrast and dye</a:t>
            </a:r>
            <a:endParaRPr lang="en-US" dirty="0"/>
          </a:p>
        </p:txBody>
      </p:sp>
      <p:sp>
        <p:nvSpPr>
          <p:cNvPr id="3" name="Text Placeholder 2">
            <a:extLst>
              <a:ext uri="{FF2B5EF4-FFF2-40B4-BE49-F238E27FC236}">
                <a16:creationId xmlns:a16="http://schemas.microsoft.com/office/drawing/2014/main" xmlns="" id="{69985699-59E4-C748-8852-EECC1197CFB9}"/>
              </a:ext>
            </a:extLst>
          </p:cNvPr>
          <p:cNvSpPr>
            <a:spLocks noGrp="1"/>
          </p:cNvSpPr>
          <p:nvPr>
            <p:ph type="body" idx="1"/>
          </p:nvPr>
        </p:nvSpPr>
        <p:spPr>
          <a:xfrm>
            <a:off x="684212" y="1813302"/>
            <a:ext cx="11032507" cy="4181098"/>
          </a:xfrm>
        </p:spPr>
        <p:txBody>
          <a:bodyPr>
            <a:normAutofit/>
          </a:bodyPr>
          <a:lstStyle/>
          <a:p>
            <a:pPr>
              <a:buFont typeface="Wingdings" panose="05000000000000000000" pitchFamily="2" charset="2"/>
              <a:buChar char="q"/>
            </a:pPr>
            <a:r>
              <a:rPr lang="en-US" sz="2800" dirty="0">
                <a:solidFill>
                  <a:schemeClr val="bg1"/>
                </a:solidFill>
                <a:latin typeface="Times New Roman" panose="02020603050405020304" pitchFamily="18" charset="0"/>
                <a:cs typeface="Times New Roman" panose="02020603050405020304" pitchFamily="18" charset="0"/>
              </a:rPr>
              <a:t> </a:t>
            </a:r>
            <a:r>
              <a:rPr lang="en-US" sz="3000" dirty="0">
                <a:solidFill>
                  <a:schemeClr val="bg1"/>
                </a:solidFill>
                <a:latin typeface="Times New Roman" panose="02020603050405020304" pitchFamily="18" charset="0"/>
                <a:cs typeface="Times New Roman" panose="02020603050405020304" pitchFamily="18" charset="0"/>
              </a:rPr>
              <a:t>State of Virginia: Licensed radiologic technologist can administer 	contrast media under the supervision of a physician. </a:t>
            </a:r>
          </a:p>
          <a:p>
            <a:pPr>
              <a:buFont typeface="Wingdings" panose="05000000000000000000" pitchFamily="2" charset="2"/>
              <a:buChar char="q"/>
            </a:pPr>
            <a:r>
              <a:rPr lang="en-US" sz="3000" dirty="0">
                <a:solidFill>
                  <a:schemeClr val="bg1"/>
                </a:solidFill>
                <a:latin typeface="Times New Roman" panose="02020603050405020304" pitchFamily="18" charset="0"/>
                <a:cs typeface="Times New Roman" panose="02020603050405020304" pitchFamily="18" charset="0"/>
              </a:rPr>
              <a:t>State of North Carolina: Licensed radiologic technologist can 	administer contrast media under the supervision of a 	physician.</a:t>
            </a:r>
          </a:p>
          <a:p>
            <a:pPr>
              <a:buFont typeface="Wingdings" panose="05000000000000000000" pitchFamily="2" charset="2"/>
              <a:buChar char="q"/>
            </a:pPr>
            <a:r>
              <a:rPr lang="en-US" sz="3000" dirty="0">
                <a:solidFill>
                  <a:schemeClr val="bg1"/>
                </a:solidFill>
                <a:latin typeface="Times New Roman" panose="02020603050405020304" pitchFamily="18" charset="0"/>
                <a:cs typeface="Times New Roman" panose="02020603050405020304" pitchFamily="18" charset="0"/>
              </a:rPr>
              <a:t>State of Tennessee: Administering contrast media can be done 	under the supervision of a physician.  Requires a full 	certification.</a:t>
            </a:r>
          </a:p>
          <a:p>
            <a:endParaRPr lang="en-US" dirty="0"/>
          </a:p>
        </p:txBody>
      </p:sp>
    </p:spTree>
    <p:extLst>
      <p:ext uri="{BB962C8B-B14F-4D97-AF65-F5344CB8AC3E}">
        <p14:creationId xmlns:p14="http://schemas.microsoft.com/office/powerpoint/2010/main" val="1247051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92277" y="239528"/>
            <a:ext cx="10168948" cy="1507067"/>
          </a:xfrm>
        </p:spPr>
        <p:txBody>
          <a:bodyPr/>
          <a:lstStyle/>
          <a:p>
            <a:pPr algn="ctr"/>
            <a:r>
              <a:rPr lang="en-US" b="1" dirty="0">
                <a:latin typeface="Times New Roman" panose="02020603050405020304" pitchFamily="18" charset="0"/>
                <a:cs typeface="Times New Roman" panose="02020603050405020304" pitchFamily="18" charset="0"/>
              </a:rPr>
              <a:t>What to do in absence of clarity</a:t>
            </a:r>
          </a:p>
        </p:txBody>
      </p:sp>
      <p:sp>
        <p:nvSpPr>
          <p:cNvPr id="3" name="Content Placeholder 2"/>
          <p:cNvSpPr>
            <a:spLocks noGrp="1"/>
          </p:cNvSpPr>
          <p:nvPr>
            <p:ph idx="1"/>
          </p:nvPr>
        </p:nvSpPr>
        <p:spPr>
          <a:xfrm>
            <a:off x="792277" y="1472339"/>
            <a:ext cx="8534400" cy="4183703"/>
          </a:xfrm>
        </p:spPr>
        <p:txBody>
          <a:bodyPr anchor="t">
            <a:normAutofit fontScale="92500" lnSpcReduction="10000"/>
          </a:bodyPr>
          <a:lstStyle/>
          <a:p>
            <a:pPr>
              <a:buFont typeface="Wingdings" pitchFamily="2" charset="2"/>
              <a:buChar char="q"/>
            </a:pPr>
            <a:r>
              <a:rPr lang="en-US" sz="2600" dirty="0">
                <a:solidFill>
                  <a:schemeClr val="bg1"/>
                </a:solidFill>
                <a:latin typeface="Times New Roman" panose="02020603050405020304" pitchFamily="18" charset="0"/>
                <a:cs typeface="Times New Roman" panose="02020603050405020304" pitchFamily="18" charset="0"/>
              </a:rPr>
              <a:t>Professional Organizations</a:t>
            </a:r>
          </a:p>
          <a:p>
            <a:pPr lvl="1">
              <a:buFont typeface="Wingdings" panose="05000000000000000000" pitchFamily="2" charset="2"/>
              <a:buChar char="q"/>
            </a:pPr>
            <a:r>
              <a:rPr lang="en-US" sz="2600" dirty="0">
                <a:solidFill>
                  <a:schemeClr val="bg1"/>
                </a:solidFill>
                <a:latin typeface="Times New Roman" panose="02020603050405020304" pitchFamily="18" charset="0"/>
                <a:cs typeface="Times New Roman" panose="02020603050405020304" pitchFamily="18" charset="0"/>
              </a:rPr>
              <a:t>The American Registry of Radiologic Technologists (ARRT).</a:t>
            </a:r>
          </a:p>
          <a:p>
            <a:pPr lvl="1">
              <a:buFont typeface="Wingdings" panose="05000000000000000000" pitchFamily="2" charset="2"/>
              <a:buChar char="q"/>
            </a:pPr>
            <a:r>
              <a:rPr lang="en-US" sz="2600" dirty="0">
                <a:solidFill>
                  <a:schemeClr val="bg1"/>
                </a:solidFill>
                <a:latin typeface="Times New Roman" panose="02020603050405020304" pitchFamily="18" charset="0"/>
                <a:cs typeface="Times New Roman" panose="02020603050405020304" pitchFamily="18" charset="0"/>
              </a:rPr>
              <a:t>American Society of Radiologic Technologist (ASRT).</a:t>
            </a:r>
          </a:p>
          <a:p>
            <a:pPr lvl="1">
              <a:buFont typeface="Wingdings" panose="05000000000000000000" pitchFamily="2" charset="2"/>
              <a:buChar char="q"/>
            </a:pPr>
            <a:r>
              <a:rPr lang="en-US" sz="2600" dirty="0">
                <a:solidFill>
                  <a:schemeClr val="bg1"/>
                </a:solidFill>
                <a:latin typeface="Times New Roman" panose="02020603050405020304" pitchFamily="18" charset="0"/>
                <a:cs typeface="Times New Roman" panose="02020603050405020304" pitchFamily="18" charset="0"/>
              </a:rPr>
              <a:t>Radiological Society of North America (RSNA).</a:t>
            </a:r>
          </a:p>
          <a:p>
            <a:pPr>
              <a:buFont typeface="Wingdings" pitchFamily="2" charset="2"/>
              <a:buChar char="q"/>
            </a:pPr>
            <a:r>
              <a:rPr lang="en-US" sz="2600" dirty="0">
                <a:solidFill>
                  <a:schemeClr val="bg1"/>
                </a:solidFill>
                <a:latin typeface="Times New Roman" panose="02020603050405020304" pitchFamily="18" charset="0"/>
                <a:cs typeface="Times New Roman" panose="02020603050405020304" pitchFamily="18" charset="0"/>
              </a:rPr>
              <a:t>Affiliate Society for Radiology </a:t>
            </a:r>
          </a:p>
          <a:p>
            <a:pPr lvl="1">
              <a:buFont typeface="Wingdings" panose="05000000000000000000" pitchFamily="2" charset="2"/>
              <a:buChar char="q"/>
            </a:pPr>
            <a:r>
              <a:rPr lang="en-US" sz="2600" dirty="0">
                <a:solidFill>
                  <a:schemeClr val="bg1"/>
                </a:solidFill>
                <a:latin typeface="Times New Roman" panose="02020603050405020304" pitchFamily="18" charset="0"/>
                <a:cs typeface="Times New Roman" panose="02020603050405020304" pitchFamily="18" charset="0"/>
              </a:rPr>
              <a:t>Each state has a website that can be referenced.  These websites provide services and resources</a:t>
            </a:r>
          </a:p>
          <a:p>
            <a:pPr>
              <a:buFont typeface="Wingdings" pitchFamily="2" charset="2"/>
              <a:buChar char="q"/>
            </a:pPr>
            <a:r>
              <a:rPr lang="en-US" sz="2600" dirty="0">
                <a:solidFill>
                  <a:schemeClr val="bg1"/>
                </a:solidFill>
                <a:latin typeface="Times New Roman" panose="02020603050405020304" pitchFamily="18" charset="0"/>
                <a:cs typeface="Times New Roman" panose="02020603050405020304" pitchFamily="18" charset="0"/>
              </a:rPr>
              <a:t>Standardized Training Programs in the Administration of Media Contrasts</a:t>
            </a:r>
          </a:p>
          <a:p>
            <a:pPr lvl="1">
              <a:buFont typeface="Wingdings" panose="05000000000000000000" pitchFamily="2" charset="2"/>
              <a:buChar char="q"/>
            </a:pPr>
            <a:endParaRPr lang="en-US" sz="2400" dirty="0">
              <a:solidFill>
                <a:schemeClr val="bg1"/>
              </a:solidFill>
              <a:latin typeface="Times New Roman" panose="02020603050405020304" pitchFamily="18" charset="0"/>
              <a:cs typeface="Times New Roman" panose="02020603050405020304" pitchFamily="18" charset="0"/>
            </a:endParaRPr>
          </a:p>
          <a:p>
            <a:pPr marL="0" indent="0">
              <a:buNone/>
            </a:pPr>
            <a:endParaRPr lang="en-US" sz="2000" dirty="0">
              <a:solidFill>
                <a:schemeClr val="bg1"/>
              </a:solidFill>
            </a:endParaRPr>
          </a:p>
        </p:txBody>
      </p:sp>
    </p:spTree>
    <p:extLst>
      <p:ext uri="{BB962C8B-B14F-4D97-AF65-F5344CB8AC3E}">
        <p14:creationId xmlns:p14="http://schemas.microsoft.com/office/powerpoint/2010/main" val="1428000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92276" y="239528"/>
            <a:ext cx="10273121" cy="1507067"/>
          </a:xfrm>
        </p:spPr>
        <p:txBody>
          <a:bodyPr>
            <a:normAutofit/>
          </a:bodyPr>
          <a:lstStyle/>
          <a:p>
            <a:r>
              <a:rPr lang="en-US" b="1" dirty="0">
                <a:latin typeface="Times New Roman" panose="02020603050405020304" pitchFamily="18" charset="0"/>
                <a:cs typeface="Times New Roman" panose="02020603050405020304" pitchFamily="18" charset="0"/>
              </a:rPr>
              <a:t>     recommend actions to supervisor</a:t>
            </a:r>
            <a:r>
              <a:rPr lang="en-US" b="1" dirty="0"/>
              <a:t/>
            </a:r>
            <a:br>
              <a:rPr lang="en-US" b="1" dirty="0"/>
            </a:br>
            <a:endParaRPr lang="en-US" dirty="0"/>
          </a:p>
        </p:txBody>
      </p:sp>
      <p:sp>
        <p:nvSpPr>
          <p:cNvPr id="3" name="Content Placeholder 2"/>
          <p:cNvSpPr>
            <a:spLocks noGrp="1"/>
          </p:cNvSpPr>
          <p:nvPr>
            <p:ph idx="1"/>
          </p:nvPr>
        </p:nvSpPr>
        <p:spPr>
          <a:xfrm>
            <a:off x="792277" y="1549830"/>
            <a:ext cx="9663688" cy="4837717"/>
          </a:xfrm>
        </p:spPr>
        <p:txBody>
          <a:bodyPr anchor="t"/>
          <a:lstStyle/>
          <a:p>
            <a:pPr lvl="0">
              <a:buFont typeface="Wingdings" pitchFamily="2" charset="2"/>
              <a:buChar char="q"/>
            </a:pPr>
            <a:r>
              <a:rPr lang="en-US" sz="2400" dirty="0">
                <a:solidFill>
                  <a:schemeClr val="bg1"/>
                </a:solidFill>
                <a:latin typeface="Times New Roman" panose="02020603050405020304" pitchFamily="18" charset="0"/>
                <a:cs typeface="Times New Roman" panose="02020603050405020304" pitchFamily="18" charset="0"/>
              </a:rPr>
              <a:t>In order to capitalize on the use of our existing radiologists, we must provide training in contrast administration. </a:t>
            </a:r>
          </a:p>
          <a:p>
            <a:pPr lvl="0">
              <a:buFont typeface="Wingdings" pitchFamily="2" charset="2"/>
              <a:buChar char="q"/>
            </a:pPr>
            <a:r>
              <a:rPr lang="en-US" sz="2400" dirty="0">
                <a:solidFill>
                  <a:schemeClr val="bg1"/>
                </a:solidFill>
                <a:latin typeface="Times New Roman" panose="02020603050405020304" pitchFamily="18" charset="0"/>
                <a:cs typeface="Times New Roman" panose="02020603050405020304" pitchFamily="18" charset="0"/>
              </a:rPr>
              <a:t>Regulatory compliance requires radiologists to be competent when using contrast media, so ongoing education and training/certification is necessary. </a:t>
            </a:r>
          </a:p>
          <a:p>
            <a:pPr lvl="0">
              <a:buFont typeface="Wingdings" pitchFamily="2" charset="2"/>
              <a:buChar char="q"/>
            </a:pPr>
            <a:r>
              <a:rPr lang="en-US" sz="2400" dirty="0">
                <a:solidFill>
                  <a:schemeClr val="bg1"/>
                </a:solidFill>
                <a:latin typeface="Times New Roman" panose="02020603050405020304" pitchFamily="18" charset="0"/>
                <a:cs typeface="Times New Roman" panose="02020603050405020304" pitchFamily="18" charset="0"/>
              </a:rPr>
              <a:t>It is recommended that documentation and competency evaluations coincide with the facilities policy.</a:t>
            </a:r>
          </a:p>
          <a:p>
            <a:pPr>
              <a:buFont typeface="Wingdings" pitchFamily="2" charset="2"/>
              <a:buChar char="q"/>
            </a:pPr>
            <a:r>
              <a:rPr lang="en-US" sz="2400" dirty="0">
                <a:solidFill>
                  <a:schemeClr val="bg1"/>
                </a:solidFill>
                <a:latin typeface="Times New Roman" panose="02020603050405020304" pitchFamily="18" charset="0"/>
                <a:cs typeface="Times New Roman" panose="02020603050405020304" pitchFamily="18" charset="0"/>
              </a:rPr>
              <a:t>Hiring of additional personnel would mean more expenses and time.</a:t>
            </a:r>
          </a:p>
          <a:p>
            <a:pPr>
              <a:buFont typeface="Wingdings" pitchFamily="2" charset="2"/>
              <a:buChar char="q"/>
            </a:pPr>
            <a:r>
              <a:rPr lang="en-US" sz="2400" dirty="0">
                <a:solidFill>
                  <a:schemeClr val="bg1"/>
                </a:solidFill>
                <a:latin typeface="Times New Roman" panose="02020603050405020304" pitchFamily="18" charset="0"/>
                <a:cs typeface="Times New Roman" panose="02020603050405020304" pitchFamily="18" charset="0"/>
              </a:rPr>
              <a:t>Cost implication, training current employees could end up being cheaper than new hires.</a:t>
            </a:r>
          </a:p>
          <a:p>
            <a:pPr lvl="0"/>
            <a:endParaRPr lang="en-US" sz="2400" dirty="0">
              <a:solidFill>
                <a:schemeClr val="bg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endParaRPr lang="en-US" dirty="0"/>
          </a:p>
        </p:txBody>
      </p:sp>
    </p:spTree>
    <p:extLst>
      <p:ext uri="{BB962C8B-B14F-4D97-AF65-F5344CB8AC3E}">
        <p14:creationId xmlns:p14="http://schemas.microsoft.com/office/powerpoint/2010/main" val="58815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92277" y="239528"/>
            <a:ext cx="10459492" cy="1033687"/>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references</a:t>
            </a:r>
            <a:r>
              <a:rPr lang="en-US" b="1" dirty="0"/>
              <a:t/>
            </a:r>
            <a:br>
              <a:rPr lang="en-US" b="1" dirty="0"/>
            </a:br>
            <a:endParaRPr lang="en-US" dirty="0"/>
          </a:p>
        </p:txBody>
      </p:sp>
      <p:sp>
        <p:nvSpPr>
          <p:cNvPr id="3" name="Content Placeholder 2"/>
          <p:cNvSpPr>
            <a:spLocks noGrp="1"/>
          </p:cNvSpPr>
          <p:nvPr>
            <p:ph idx="1"/>
          </p:nvPr>
        </p:nvSpPr>
        <p:spPr>
          <a:xfrm>
            <a:off x="792277" y="1041723"/>
            <a:ext cx="8534400" cy="4614320"/>
          </a:xfrm>
        </p:spPr>
        <p:txBody>
          <a:bodyPr anchor="t">
            <a:normAutofit fontScale="85000" lnSpcReduction="10000"/>
          </a:bodyPr>
          <a:lstStyle/>
          <a:p>
            <a:r>
              <a:rPr lang="en-US" dirty="0">
                <a:solidFill>
                  <a:schemeClr val="bg1"/>
                </a:solidFill>
                <a:latin typeface="Times New Roman" panose="02020603050405020304" pitchFamily="18" charset="0"/>
                <a:cs typeface="Times New Roman" panose="02020603050405020304" pitchFamily="18" charset="0"/>
              </a:rPr>
              <a:t>ASRT Practice Resources. (2018), American Society of Radiologic Technologist. Retrieved on June 1, 2018, from </a:t>
            </a:r>
            <a:r>
              <a:rPr lang="en-US" dirty="0">
                <a:solidFill>
                  <a:schemeClr val="bg1"/>
                </a:solidFill>
                <a:latin typeface="Times New Roman" panose="02020603050405020304" pitchFamily="18" charset="0"/>
                <a:cs typeface="Times New Roman" panose="02020603050405020304" pitchFamily="18" charset="0"/>
                <a:hlinkClick r:id="rId3"/>
              </a:rPr>
              <a:t>https://</a:t>
            </a:r>
            <a:r>
              <a:rPr lang="en-US" dirty="0" smtClean="0">
                <a:solidFill>
                  <a:schemeClr val="bg1"/>
                </a:solidFill>
                <a:latin typeface="Times New Roman" panose="02020603050405020304" pitchFamily="18" charset="0"/>
                <a:cs typeface="Times New Roman" panose="02020603050405020304" pitchFamily="18" charset="0"/>
                <a:hlinkClick r:id="rId3"/>
              </a:rPr>
              <a:t>www.asrt.org/docs/default-source/practice-standards/asrt-practice-resources.pdf?sfvrsn=6</a:t>
            </a:r>
            <a:r>
              <a:rPr lang="en-US" dirty="0" smtClean="0">
                <a:solidFill>
                  <a:schemeClr val="bg1"/>
                </a:solidFill>
                <a:latin typeface="Times New Roman" panose="02020603050405020304" pitchFamily="18" charset="0"/>
                <a:cs typeface="Times New Roman" panose="02020603050405020304" pitchFamily="18" charset="0"/>
              </a:rPr>
              <a:t> </a:t>
            </a:r>
            <a:endParaRPr lang="en-US" dirty="0">
              <a:solidFill>
                <a:schemeClr val="bg1"/>
              </a:solidFill>
              <a:latin typeface="Times New Roman" panose="02020603050405020304" pitchFamily="18" charset="0"/>
              <a:cs typeface="Times New Roman" panose="02020603050405020304" pitchFamily="18" charset="0"/>
            </a:endParaRPr>
          </a:p>
          <a:p>
            <a:r>
              <a:rPr lang="en-US" dirty="0">
                <a:solidFill>
                  <a:schemeClr val="bg1"/>
                </a:solidFill>
                <a:latin typeface="Times New Roman" panose="02020603050405020304" pitchFamily="18" charset="0"/>
                <a:cs typeface="Times New Roman" panose="02020603050405020304" pitchFamily="18" charset="0"/>
              </a:rPr>
              <a:t>Practice Resources (n.d.).  American Society of Radiologic Technologist. Retrieved on May 31, 2018, from </a:t>
            </a:r>
            <a:r>
              <a:rPr lang="en-US" dirty="0">
                <a:solidFill>
                  <a:schemeClr val="bg1"/>
                </a:solidFill>
                <a:latin typeface="Times New Roman" panose="02020603050405020304" pitchFamily="18" charset="0"/>
                <a:cs typeface="Times New Roman" panose="02020603050405020304" pitchFamily="18" charset="0"/>
                <a:hlinkClick r:id="rId4"/>
              </a:rPr>
              <a:t>https://</a:t>
            </a:r>
            <a:r>
              <a:rPr lang="en-US" dirty="0" smtClean="0">
                <a:solidFill>
                  <a:schemeClr val="bg1"/>
                </a:solidFill>
                <a:latin typeface="Times New Roman" panose="02020603050405020304" pitchFamily="18" charset="0"/>
                <a:cs typeface="Times New Roman" panose="02020603050405020304" pitchFamily="18" charset="0"/>
                <a:hlinkClick r:id="rId4"/>
              </a:rPr>
              <a:t>www.asrt.org/main/standards-regulations/practice-standards/practice-resources</a:t>
            </a:r>
            <a:r>
              <a:rPr lang="en-US" dirty="0" smtClean="0">
                <a:solidFill>
                  <a:schemeClr val="bg1"/>
                </a:solidFill>
                <a:latin typeface="Times New Roman" panose="02020603050405020304" pitchFamily="18" charset="0"/>
                <a:cs typeface="Times New Roman" panose="02020603050405020304" pitchFamily="18" charset="0"/>
              </a:rPr>
              <a:t> </a:t>
            </a:r>
            <a:endParaRPr lang="en-US" dirty="0">
              <a:solidFill>
                <a:schemeClr val="bg1"/>
              </a:solidFill>
              <a:latin typeface="Times New Roman" panose="02020603050405020304" pitchFamily="18" charset="0"/>
              <a:cs typeface="Times New Roman" panose="02020603050405020304" pitchFamily="18" charset="0"/>
            </a:endParaRPr>
          </a:p>
          <a:p>
            <a:r>
              <a:rPr lang="en-US" dirty="0">
                <a:solidFill>
                  <a:schemeClr val="bg1"/>
                </a:solidFill>
                <a:latin typeface="Times New Roman" panose="02020603050405020304" pitchFamily="18" charset="0"/>
                <a:cs typeface="Times New Roman" panose="02020603050405020304" pitchFamily="18" charset="0"/>
              </a:rPr>
              <a:t>Harvey, D. (2008, July). Recruiting Radiologists. </a:t>
            </a:r>
            <a:r>
              <a:rPr lang="en-US" i="1" dirty="0">
                <a:solidFill>
                  <a:schemeClr val="bg1"/>
                </a:solidFill>
                <a:latin typeface="Times New Roman" panose="02020603050405020304" pitchFamily="18" charset="0"/>
                <a:cs typeface="Times New Roman" panose="02020603050405020304" pitchFamily="18" charset="0"/>
              </a:rPr>
              <a:t>Radiology Today Magazine</a:t>
            </a:r>
            <a:r>
              <a:rPr lang="en-US" dirty="0">
                <a:solidFill>
                  <a:schemeClr val="bg1"/>
                </a:solidFill>
                <a:latin typeface="Times New Roman" panose="02020603050405020304" pitchFamily="18" charset="0"/>
                <a:cs typeface="Times New Roman" panose="02020603050405020304" pitchFamily="18" charset="0"/>
              </a:rPr>
              <a:t>, </a:t>
            </a:r>
            <a:r>
              <a:rPr lang="en-US" i="1" dirty="0">
                <a:solidFill>
                  <a:schemeClr val="bg1"/>
                </a:solidFill>
                <a:latin typeface="Times New Roman" panose="02020603050405020304" pitchFamily="18" charset="0"/>
                <a:cs typeface="Times New Roman" panose="02020603050405020304" pitchFamily="18" charset="0"/>
              </a:rPr>
              <a:t>9</a:t>
            </a:r>
            <a:r>
              <a:rPr lang="en-US" dirty="0">
                <a:solidFill>
                  <a:schemeClr val="bg1"/>
                </a:solidFill>
                <a:latin typeface="Times New Roman" panose="02020603050405020304" pitchFamily="18" charset="0"/>
                <a:cs typeface="Times New Roman" panose="02020603050405020304" pitchFamily="18" charset="0"/>
              </a:rPr>
              <a:t>(14), 36</a:t>
            </a:r>
          </a:p>
          <a:p>
            <a:r>
              <a:rPr lang="en-US" dirty="0">
                <a:solidFill>
                  <a:schemeClr val="bg1"/>
                </a:solidFill>
                <a:latin typeface="Times New Roman" panose="02020603050405020304" pitchFamily="18" charset="0"/>
                <a:cs typeface="Times New Roman" panose="02020603050405020304" pitchFamily="18" charset="0"/>
              </a:rPr>
              <a:t>Morrison, Greg; </a:t>
            </a:r>
            <a:r>
              <a:rPr lang="en-US" dirty="0" err="1">
                <a:solidFill>
                  <a:schemeClr val="bg1"/>
                </a:solidFill>
                <a:latin typeface="Times New Roman" panose="02020603050405020304" pitchFamily="18" charset="0"/>
                <a:cs typeface="Times New Roman" panose="02020603050405020304" pitchFamily="18" charset="0"/>
              </a:rPr>
              <a:t>Odle</a:t>
            </a:r>
            <a:r>
              <a:rPr lang="en-US" dirty="0">
                <a:solidFill>
                  <a:schemeClr val="bg1"/>
                </a:solidFill>
                <a:latin typeface="Times New Roman" panose="02020603050405020304" pitchFamily="18" charset="0"/>
                <a:cs typeface="Times New Roman" panose="02020603050405020304" pitchFamily="18" charset="0"/>
              </a:rPr>
              <a:t>, Teresa G. (2007). Safety Considerations in Contrast Media Handling and Administration. </a:t>
            </a:r>
            <a:r>
              <a:rPr lang="en-US" i="1" dirty="0">
                <a:solidFill>
                  <a:schemeClr val="bg1"/>
                </a:solidFill>
                <a:latin typeface="Times New Roman" panose="02020603050405020304" pitchFamily="18" charset="0"/>
                <a:cs typeface="Times New Roman" panose="02020603050405020304" pitchFamily="18" charset="0"/>
              </a:rPr>
              <a:t>American Society of Radiologic Technologists</a:t>
            </a:r>
            <a:r>
              <a:rPr lang="en-US" dirty="0">
                <a:solidFill>
                  <a:schemeClr val="bg1"/>
                </a:solidFill>
                <a:latin typeface="Times New Roman" panose="02020603050405020304" pitchFamily="18" charset="0"/>
                <a:cs typeface="Times New Roman" panose="02020603050405020304" pitchFamily="18" charset="0"/>
              </a:rPr>
              <a:t>, 1-23. Retrieved from </a:t>
            </a:r>
            <a:r>
              <a:rPr lang="en-US" dirty="0">
                <a:solidFill>
                  <a:schemeClr val="bg1"/>
                </a:solidFill>
                <a:latin typeface="Times New Roman" panose="02020603050405020304" pitchFamily="18" charset="0"/>
                <a:cs typeface="Times New Roman" panose="02020603050405020304" pitchFamily="18" charset="0"/>
                <a:hlinkClick r:id="rId5"/>
              </a:rPr>
              <a:t>https://www.asrt.org/docs/default-source/publications/whitepapers/km07whtpprcontrastsafetyfinal2081307.pdf</a:t>
            </a:r>
            <a:endParaRPr lang="en-US" dirty="0">
              <a:solidFill>
                <a:schemeClr val="bg1"/>
              </a:solidFill>
              <a:latin typeface="Times New Roman" panose="02020603050405020304" pitchFamily="18" charset="0"/>
              <a:cs typeface="Times New Roman" panose="02020603050405020304" pitchFamily="18" charset="0"/>
            </a:endParaRPr>
          </a:p>
          <a:p>
            <a:r>
              <a:rPr lang="en-US" dirty="0">
                <a:solidFill>
                  <a:schemeClr val="bg1"/>
                </a:solidFill>
                <a:latin typeface="Times New Roman" panose="02020603050405020304" pitchFamily="18" charset="0"/>
                <a:cs typeface="Times New Roman" panose="02020603050405020304" pitchFamily="18" charset="0"/>
              </a:rPr>
              <a:t>Radiologic Technologists Advisory Board Frequently Asked Questions. (n.d.). Retrieved from http://</a:t>
            </a:r>
            <a:r>
              <a:rPr lang="en-US" dirty="0" err="1">
                <a:solidFill>
                  <a:schemeClr val="bg1"/>
                </a:solidFill>
                <a:latin typeface="Times New Roman" panose="02020603050405020304" pitchFamily="18" charset="0"/>
                <a:cs typeface="Times New Roman" panose="02020603050405020304" pitchFamily="18" charset="0"/>
              </a:rPr>
              <a:t>www.dhp.virginia.gov</a:t>
            </a:r>
            <a:r>
              <a:rPr lang="en-US" dirty="0">
                <a:solidFill>
                  <a:schemeClr val="bg1"/>
                </a:solidFill>
                <a:latin typeface="Times New Roman" panose="02020603050405020304" pitchFamily="18" charset="0"/>
                <a:cs typeface="Times New Roman" panose="02020603050405020304" pitchFamily="18" charset="0"/>
              </a:rPr>
              <a:t>/medicine/advisory/</a:t>
            </a:r>
            <a:r>
              <a:rPr lang="en-US" dirty="0" err="1">
                <a:solidFill>
                  <a:schemeClr val="bg1"/>
                </a:solidFill>
                <a:latin typeface="Times New Roman" panose="02020603050405020304" pitchFamily="18" charset="0"/>
                <a:cs typeface="Times New Roman" panose="02020603050405020304" pitchFamily="18" charset="0"/>
              </a:rPr>
              <a:t>rt</a:t>
            </a:r>
            <a:r>
              <a:rPr lang="en-US" dirty="0">
                <a:solidFill>
                  <a:schemeClr val="bg1"/>
                </a:solidFill>
                <a:latin typeface="Times New Roman" panose="02020603050405020304" pitchFamily="18" charset="0"/>
                <a:cs typeface="Times New Roman" panose="02020603050405020304" pitchFamily="18" charset="0"/>
              </a:rPr>
              <a:t>/</a:t>
            </a:r>
            <a:r>
              <a:rPr lang="en-US" dirty="0" err="1">
                <a:solidFill>
                  <a:schemeClr val="bg1"/>
                </a:solidFill>
                <a:latin typeface="Times New Roman" panose="02020603050405020304" pitchFamily="18" charset="0"/>
                <a:cs typeface="Times New Roman" panose="02020603050405020304" pitchFamily="18" charset="0"/>
              </a:rPr>
              <a:t>faq.asp</a:t>
            </a:r>
            <a:endParaRPr lang="en-US" dirty="0">
              <a:solidFill>
                <a:schemeClr val="bg1"/>
              </a:solidFill>
              <a:latin typeface="Times New Roman" panose="02020603050405020304" pitchFamily="18" charset="0"/>
              <a:cs typeface="Times New Roman" panose="02020603050405020304" pitchFamily="18" charset="0"/>
            </a:endParaRPr>
          </a:p>
          <a:p>
            <a:r>
              <a:rPr lang="en-US" dirty="0">
                <a:solidFill>
                  <a:schemeClr val="bg1"/>
                </a:solidFill>
                <a:latin typeface="Times New Roman" panose="02020603050405020304" pitchFamily="18" charset="0"/>
                <a:cs typeface="Times New Roman" panose="02020603050405020304" pitchFamily="18" charset="0"/>
              </a:rPr>
              <a:t>Steven’s, RT (R), C. M. (November/December 2005). Regulatory Compliance Associated With Contrast Media. Retrieved from </a:t>
            </a:r>
            <a:r>
              <a:rPr lang="en-US" u="sng" dirty="0">
                <a:solidFill>
                  <a:schemeClr val="bg1"/>
                </a:solidFill>
                <a:latin typeface="Times New Roman" panose="02020603050405020304" pitchFamily="18" charset="0"/>
                <a:cs typeface="Times New Roman" panose="02020603050405020304" pitchFamily="18" charset="0"/>
                <a:hlinkClick r:id="rId6"/>
              </a:rPr>
              <a:t>http://www.ahra.org/AM/Downloads/OnlineEd/2005NovDec.pdf</a:t>
            </a:r>
            <a:endParaRPr lang="en-US" dirty="0">
              <a:solidFill>
                <a:schemeClr val="bg1"/>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48107124"/>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6952</TotalTime>
  <Words>1427</Words>
  <Application>Microsoft Office PowerPoint</Application>
  <PresentationFormat>Widescreen</PresentationFormat>
  <Paragraphs>93</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Century Gothic</vt:lpstr>
      <vt:lpstr>Times New Roman</vt:lpstr>
      <vt:lpstr>Wingdings</vt:lpstr>
      <vt:lpstr>Wingdings 3</vt:lpstr>
      <vt:lpstr>Slice</vt:lpstr>
      <vt:lpstr>Scope of Practice</vt:lpstr>
      <vt:lpstr>  Introduction  </vt:lpstr>
      <vt:lpstr> Scope of Practice each State </vt:lpstr>
      <vt:lpstr>      variation by State   </vt:lpstr>
      <vt:lpstr>variation by State Cont.</vt:lpstr>
      <vt:lpstr>Can techs administer contrast and dye</vt:lpstr>
      <vt:lpstr>What to do in absence of clarity</vt:lpstr>
      <vt:lpstr>     recommend actions to supervisor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Scope of Practice</dc:title>
  <dc:creator>Brenda Lint-Kanashiro</dc:creator>
  <cp:lastModifiedBy>m</cp:lastModifiedBy>
  <cp:revision>61</cp:revision>
  <dcterms:created xsi:type="dcterms:W3CDTF">2018-05-29T15:21:17Z</dcterms:created>
  <dcterms:modified xsi:type="dcterms:W3CDTF">2020-02-05T20:23:14Z</dcterms:modified>
</cp:coreProperties>
</file>